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20" autoAdjust="0"/>
    <p:restoredTop sz="94660"/>
  </p:normalViewPr>
  <p:slideViewPr>
    <p:cSldViewPr snapToGrid="0">
      <p:cViewPr>
        <p:scale>
          <a:sx n="96" d="100"/>
          <a:sy n="96" d="100"/>
        </p:scale>
        <p:origin x="154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03CB87E-4591-47A1-9046-CF63F17215EF}" type="datetime2">
              <a:rPr lang="en-US" smtClean="0"/>
              <a:t>Wednesday, June 29, 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Sample Footer Text</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33665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89450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826618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472586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969431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502690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8352ED3-3C46-4C9A-9738-67B2D875E7E2}" type="datetime2">
              <a:rPr lang="en-US" smtClean="0"/>
              <a:pPr/>
              <a:t>Wednesday, June 29, 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50154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FA17F0E-8070-4DFE-A821-9A699EDBAD7E}" type="datetime2">
              <a:rPr lang="en-US" smtClean="0"/>
              <a:t>Wednesday, June 29,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2695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88D34AE-C7BF-46E5-A968-01C6641F6476}" type="datetime2">
              <a:rPr lang="en-US" smtClean="0"/>
              <a:t>Wednesday, June 29,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60156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Wednesday, June 29,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6973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Wednesday, June 29,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238873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Wednesday, June 29,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744585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Wednesday, June 29,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098512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Wednesday, June 29,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342946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Wednesday, June 29,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516766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Wednesday, June 29,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833683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Wednesday, June 29,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16604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8352ED3-3C46-4C9A-9738-67B2D875E7E2}" type="datetime2">
              <a:rPr lang="en-US" smtClean="0"/>
              <a:pPr/>
              <a:t>Wednesday, June 29, 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Sample Footer Text</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791474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0410-6FBA-9D5B-B569-5CBD684821CA}"/>
              </a:ext>
            </a:extLst>
          </p:cNvPr>
          <p:cNvSpPr>
            <a:spLocks noGrp="1"/>
          </p:cNvSpPr>
          <p:nvPr>
            <p:ph type="ctrTitle"/>
          </p:nvPr>
        </p:nvSpPr>
        <p:spPr>
          <a:xfrm>
            <a:off x="426444" y="3576211"/>
            <a:ext cx="9411214" cy="2156581"/>
          </a:xfrm>
        </p:spPr>
        <p:txBody>
          <a:bodyPr anchor="t">
            <a:normAutofit/>
          </a:bodyPr>
          <a:lstStyle/>
          <a:p>
            <a:pPr algn="l"/>
            <a:r>
              <a:rPr lang="en-IN" sz="4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Music Recommendation System</a:t>
            </a:r>
          </a:p>
        </p:txBody>
      </p:sp>
      <p:sp>
        <p:nvSpPr>
          <p:cNvPr id="3" name="Subtitle 2">
            <a:extLst>
              <a:ext uri="{FF2B5EF4-FFF2-40B4-BE49-F238E27FC236}">
                <a16:creationId xmlns:a16="http://schemas.microsoft.com/office/drawing/2014/main" id="{745C5116-E224-085B-BABB-609D897AACBC}"/>
              </a:ext>
            </a:extLst>
          </p:cNvPr>
          <p:cNvSpPr>
            <a:spLocks noGrp="1"/>
          </p:cNvSpPr>
          <p:nvPr>
            <p:ph type="subTitle" idx="1"/>
          </p:nvPr>
        </p:nvSpPr>
        <p:spPr>
          <a:xfrm>
            <a:off x="6096000" y="4426824"/>
            <a:ext cx="4790537" cy="1594684"/>
          </a:xfrm>
        </p:spPr>
        <p:txBody>
          <a:bodyPr anchor="t">
            <a:noAutofit/>
          </a:bodyPr>
          <a:lstStyle/>
          <a:p>
            <a:pPr algn="l"/>
            <a:r>
              <a:rPr lang="en-IN" sz="2800" dirty="0">
                <a:latin typeface="Tahoma" panose="020B0604030504040204" pitchFamily="34" charset="0"/>
                <a:ea typeface="Tahoma" panose="020B0604030504040204" pitchFamily="34" charset="0"/>
                <a:cs typeface="Tahoma" panose="020B0604030504040204" pitchFamily="34" charset="0"/>
              </a:rPr>
              <a:t>By: Aakarshan Bhardwaj</a:t>
            </a:r>
          </a:p>
          <a:p>
            <a:pPr algn="l"/>
            <a:r>
              <a:rPr lang="en-IN" sz="2800" dirty="0">
                <a:latin typeface="Tahoma" panose="020B0604030504040204" pitchFamily="34" charset="0"/>
                <a:ea typeface="Tahoma" panose="020B0604030504040204" pitchFamily="34" charset="0"/>
                <a:cs typeface="Tahoma" panose="020B0604030504040204" pitchFamily="34" charset="0"/>
              </a:rPr>
              <a:t>Roll No:-2015041</a:t>
            </a:r>
          </a:p>
          <a:p>
            <a:pPr algn="l"/>
            <a:r>
              <a:rPr lang="en-IN" sz="2800" dirty="0">
                <a:latin typeface="Tahoma" panose="020B0604030504040204" pitchFamily="34" charset="0"/>
                <a:ea typeface="Tahoma" panose="020B0604030504040204" pitchFamily="34" charset="0"/>
                <a:cs typeface="Tahoma" panose="020B0604030504040204" pitchFamily="34" charset="0"/>
              </a:rPr>
              <a:t>Section: SE</a:t>
            </a:r>
          </a:p>
        </p:txBody>
      </p:sp>
      <p:pic>
        <p:nvPicPr>
          <p:cNvPr id="5" name="Picture 4" descr="A picture containing text, clipart&#10;&#10;Description automatically generated">
            <a:extLst>
              <a:ext uri="{FF2B5EF4-FFF2-40B4-BE49-F238E27FC236}">
                <a16:creationId xmlns:a16="http://schemas.microsoft.com/office/drawing/2014/main" id="{06EC812F-5C6D-58B4-0D85-221587CC10BC}"/>
              </a:ext>
            </a:extLst>
          </p:cNvPr>
          <p:cNvPicPr>
            <a:picLocks noChangeAspect="1"/>
          </p:cNvPicPr>
          <p:nvPr/>
        </p:nvPicPr>
        <p:blipFill rotWithShape="1">
          <a:blip r:embed="rId2">
            <a:extLst>
              <a:ext uri="{28A0092B-C50C-407E-A947-70E740481C1C}">
                <a14:useLocalDpi xmlns:a14="http://schemas.microsoft.com/office/drawing/2010/main" val="0"/>
              </a:ext>
            </a:extLst>
          </a:blip>
          <a:srcRect l="3771" t="7731"/>
          <a:stretch/>
        </p:blipFill>
        <p:spPr>
          <a:xfrm>
            <a:off x="410607" y="5607"/>
            <a:ext cx="11082529" cy="3433624"/>
          </a:xfrm>
          <a:prstGeom prst="rect">
            <a:avLst/>
          </a:prstGeom>
        </p:spPr>
      </p:pic>
    </p:spTree>
    <p:extLst>
      <p:ext uri="{BB962C8B-B14F-4D97-AF65-F5344CB8AC3E}">
        <p14:creationId xmlns:p14="http://schemas.microsoft.com/office/powerpoint/2010/main" val="170302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2" name="Rectangle 11">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1">
            <a:extLst>
              <a:ext uri="{FF2B5EF4-FFF2-40B4-BE49-F238E27FC236}">
                <a16:creationId xmlns:a16="http://schemas.microsoft.com/office/drawing/2014/main" id="{3D884D3F-3AF2-CD4D-090F-EDDACC3BB4C5}"/>
              </a:ext>
            </a:extLst>
          </p:cNvPr>
          <p:cNvSpPr>
            <a:spLocks noGrp="1" noChangeArrowheads="1"/>
          </p:cNvSpPr>
          <p:nvPr>
            <p:ph type="ctrTitle"/>
          </p:nvPr>
        </p:nvSpPr>
        <p:spPr bwMode="auto">
          <a:xfrm>
            <a:off x="1361661" y="485315"/>
            <a:ext cx="8817733" cy="155547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0000"/>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200" b="0"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recommender</a:t>
            </a:r>
            <a:r>
              <a:rPr kumimoji="0" lang="en-US" altLang="en-US" sz="2200" b="1"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a:t>
            </a:r>
            <a:r>
              <a:rPr kumimoji="0" lang="en-US" altLang="en-US" sz="2200" b="0"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AakarshanRecommender(data)</a:t>
            </a:r>
            <a:endParaRPr kumimoji="0" lang="en-US" altLang="en-US" sz="2200" b="0" i="0" u="none" strike="noStrike" cap="none" normalizeH="0" baseline="0" dirty="0">
              <a:ln>
                <a:noFill/>
              </a:ln>
              <a:solidFill>
                <a:srgbClr val="EBEBEB"/>
              </a:solidFill>
              <a:effectLst/>
            </a:endParaRPr>
          </a:p>
          <a:p>
            <a:pPr marL="0" marR="0" lvl="0" indent="0" defTabSz="914400" rtl="0" eaLnBrk="0" fontAlgn="base" latinLnBrk="0" hangingPunct="0">
              <a:lnSpc>
                <a:spcPct val="9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200" b="0"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recommender</a:t>
            </a:r>
            <a:r>
              <a:rPr kumimoji="0" lang="en-US" altLang="en-US" sz="2200" b="1"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a:t>
            </a:r>
            <a:r>
              <a:rPr kumimoji="0" lang="en-US" altLang="en-US" sz="2200" b="0"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get_recommendations('Venom', 8)</a:t>
            </a:r>
            <a:endParaRPr kumimoji="0" lang="en-US" altLang="en-US" sz="2200" b="0" i="0" u="none" strike="noStrike" cap="none" normalizeH="0" baseline="0" dirty="0">
              <a:ln>
                <a:noFill/>
              </a:ln>
              <a:solidFill>
                <a:srgbClr val="EBEBEB"/>
              </a:solidFill>
              <a:effectLst/>
            </a:endParaRPr>
          </a:p>
          <a:p>
            <a:pPr marL="0" marR="0" lvl="0" indent="0" defTabSz="914400" rtl="0" eaLnBrk="0" fontAlgn="base" latinLnBrk="0" hangingPunct="0">
              <a:lnSpc>
                <a:spcPct val="9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200" b="0" i="0" u="none" strike="noStrike" cap="none" normalizeH="0" baseline="0" dirty="0">
                <a:ln>
                  <a:noFill/>
                </a:ln>
                <a:solidFill>
                  <a:srgbClr val="EBEBEB"/>
                </a:solidFill>
                <a:effectLst/>
                <a:latin typeface="Courier New" panose="02070309020205020404" pitchFamily="49" charset="0"/>
                <a:ea typeface="Times New Roman" panose="02020603050405020304" pitchFamily="18" charset="0"/>
                <a:cs typeface="Courier New" panose="02070309020205020404" pitchFamily="49" charset="0"/>
              </a:rPr>
              <a:t>100%|██████████| 174387/174387 [00:12&lt;00:00, 13587.35it/s]</a:t>
            </a:r>
            <a:endParaRPr kumimoji="0" lang="en-US" altLang="en-US" sz="2200" b="0" i="0" u="none" strike="noStrike" cap="none" normalizeH="0" baseline="0" dirty="0">
              <a:ln>
                <a:noFill/>
              </a:ln>
              <a:solidFill>
                <a:srgbClr val="EBEBEB"/>
              </a:solidFill>
              <a:effectLst/>
            </a:endParaRPr>
          </a:p>
          <a:p>
            <a:pPr marL="0" marR="0" lvl="0" indent="0" defTabSz="914400" rtl="0" eaLnBrk="0" fontAlgn="base" latinLnBrk="0" hangingPunct="0">
              <a:lnSpc>
                <a:spcPct val="9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200" b="0" i="0" u="none" strike="noStrike" cap="none" normalizeH="0" baseline="0" dirty="0">
                <a:ln>
                  <a:noFill/>
                </a:ln>
                <a:solidFill>
                  <a:srgbClr val="EBEBEB"/>
                </a:solidFill>
                <a:effectLst/>
                <a:latin typeface="Segoe UI" panose="020B0502040204020203" pitchFamily="34" charset="0"/>
                <a:ea typeface="Times New Roman" panose="02020603050405020304" pitchFamily="18" charset="0"/>
                <a:cs typeface="Segoe UI" panose="020B0502040204020203" pitchFamily="34" charset="0"/>
              </a:rPr>
              <a:t>Out[136]:</a:t>
            </a:r>
            <a:endParaRPr kumimoji="0" lang="en-US" altLang="en-US" sz="2200" b="0" i="0" u="none" strike="noStrike" cap="none" normalizeH="0" baseline="0" dirty="0">
              <a:ln>
                <a:noFill/>
              </a:ln>
              <a:solidFill>
                <a:srgbClr val="EBEBEB"/>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C22B0C53-512C-9446-5EE8-429E2A86E3DD}"/>
              </a:ext>
            </a:extLst>
          </p:cNvPr>
          <p:cNvGraphicFramePr>
            <a:graphicFrameLocks noGrp="1"/>
          </p:cNvGraphicFramePr>
          <p:nvPr>
            <p:extLst>
              <p:ext uri="{D42A27DB-BD31-4B8C-83A1-F6EECF244321}">
                <p14:modId xmlns:p14="http://schemas.microsoft.com/office/powerpoint/2010/main" val="3563023413"/>
              </p:ext>
            </p:extLst>
          </p:nvPr>
        </p:nvGraphicFramePr>
        <p:xfrm>
          <a:off x="1361661" y="2113630"/>
          <a:ext cx="8963658" cy="3838343"/>
        </p:xfrm>
        <a:graphic>
          <a:graphicData uri="http://schemas.openxmlformats.org/drawingml/2006/table">
            <a:tbl>
              <a:tblPr firstRow="1" firstCol="1" bandRow="1">
                <a:tableStyleId>{8EC20E35-A176-4012-BC5E-935CFFF8708E}</a:tableStyleId>
              </a:tblPr>
              <a:tblGrid>
                <a:gridCol w="1333343">
                  <a:extLst>
                    <a:ext uri="{9D8B030D-6E8A-4147-A177-3AD203B41FA5}">
                      <a16:colId xmlns:a16="http://schemas.microsoft.com/office/drawing/2014/main" val="2898773147"/>
                    </a:ext>
                  </a:extLst>
                </a:gridCol>
                <a:gridCol w="3941780">
                  <a:extLst>
                    <a:ext uri="{9D8B030D-6E8A-4147-A177-3AD203B41FA5}">
                      <a16:colId xmlns:a16="http://schemas.microsoft.com/office/drawing/2014/main" val="3379149234"/>
                    </a:ext>
                  </a:extLst>
                </a:gridCol>
                <a:gridCol w="3688535">
                  <a:extLst>
                    <a:ext uri="{9D8B030D-6E8A-4147-A177-3AD203B41FA5}">
                      <a16:colId xmlns:a16="http://schemas.microsoft.com/office/drawing/2014/main" val="2282847131"/>
                    </a:ext>
                  </a:extLst>
                </a:gridCol>
              </a:tblGrid>
              <a:tr h="0">
                <a:tc>
                  <a:txBody>
                    <a:bodyPr/>
                    <a:lstStyle/>
                    <a:p>
                      <a:pPr>
                        <a:lnSpc>
                          <a:spcPct val="107000"/>
                        </a:lnSpc>
                      </a:pPr>
                      <a:endParaRPr lang="en-IN" sz="1600">
                        <a:effectLst/>
                        <a:latin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artists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3964767188"/>
                  </a:ext>
                </a:extLst>
              </a:tr>
              <a:tr h="365103">
                <a:tc>
                  <a:txBody>
                    <a:bodyPr/>
                    <a:lstStyle/>
                    <a:p>
                      <a:pPr algn="r">
                        <a:lnSpc>
                          <a:spcPct val="107000"/>
                        </a:lnSpc>
                        <a:spcAft>
                          <a:spcPts val="1200"/>
                        </a:spcAft>
                      </a:pPr>
                      <a:r>
                        <a:rPr lang="en-IN" sz="1400">
                          <a:effectLst/>
                        </a:rPr>
                        <a:t>141419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['Die Antwoord']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I Fink U </a:t>
                      </a:r>
                      <a:r>
                        <a:rPr lang="en-IN" sz="1400" dirty="0" err="1">
                          <a:effectLst/>
                        </a:rPr>
                        <a:t>Freeky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365695409"/>
                  </a:ext>
                </a:extLst>
              </a:tr>
              <a:tr h="378003">
                <a:tc>
                  <a:txBody>
                    <a:bodyPr/>
                    <a:lstStyle/>
                    <a:p>
                      <a:pPr algn="r">
                        <a:lnSpc>
                          <a:spcPct val="107000"/>
                        </a:lnSpc>
                        <a:spcAft>
                          <a:spcPts val="1200"/>
                        </a:spcAft>
                      </a:pPr>
                      <a:r>
                        <a:rPr lang="en-IN" sz="1400">
                          <a:effectLst/>
                        </a:rPr>
                        <a:t>19112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['Kanye West']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Father Stretch My Hands Pt. 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4144512179"/>
                  </a:ext>
                </a:extLst>
              </a:tr>
              <a:tr h="365103">
                <a:tc>
                  <a:txBody>
                    <a:bodyPr/>
                    <a:lstStyle/>
                    <a:p>
                      <a:pPr algn="r">
                        <a:lnSpc>
                          <a:spcPct val="107000"/>
                        </a:lnSpc>
                        <a:spcAft>
                          <a:spcPts val="1200"/>
                        </a:spcAft>
                      </a:pPr>
                      <a:r>
                        <a:rPr lang="en-IN" sz="1400">
                          <a:effectLst/>
                        </a:rPr>
                        <a:t>126591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['CORPSE']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Cabin Fever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1054530916"/>
                  </a:ext>
                </a:extLst>
              </a:tr>
              <a:tr h="365103">
                <a:tc>
                  <a:txBody>
                    <a:bodyPr/>
                    <a:lstStyle/>
                    <a:p>
                      <a:pPr algn="r">
                        <a:lnSpc>
                          <a:spcPct val="107000"/>
                        </a:lnSpc>
                        <a:spcAft>
                          <a:spcPts val="1200"/>
                        </a:spcAft>
                      </a:pPr>
                      <a:r>
                        <a:rPr lang="en-IN" sz="1400">
                          <a:effectLst/>
                        </a:rPr>
                        <a:t>38928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['Kevin Gates']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Me Too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1247012124"/>
                  </a:ext>
                </a:extLst>
              </a:tr>
              <a:tr h="365103">
                <a:tc>
                  <a:txBody>
                    <a:bodyPr/>
                    <a:lstStyle/>
                    <a:p>
                      <a:pPr algn="r">
                        <a:lnSpc>
                          <a:spcPct val="107000"/>
                        </a:lnSpc>
                        <a:spcAft>
                          <a:spcPts val="1200"/>
                        </a:spcAft>
                      </a:pPr>
                      <a:r>
                        <a:rPr lang="en-IN" sz="1400">
                          <a:effectLst/>
                        </a:rPr>
                        <a:t>142969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['Playboi Cart]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Not PLaying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941616697"/>
                  </a:ext>
                </a:extLst>
              </a:tr>
              <a:tr h="365103">
                <a:tc>
                  <a:txBody>
                    <a:bodyPr/>
                    <a:lstStyle/>
                    <a:p>
                      <a:pPr algn="r">
                        <a:lnSpc>
                          <a:spcPct val="107000"/>
                        </a:lnSpc>
                        <a:spcAft>
                          <a:spcPts val="1200"/>
                        </a:spcAft>
                      </a:pPr>
                      <a:r>
                        <a:rPr lang="en-IN" sz="1400">
                          <a:effectLst/>
                        </a:rPr>
                        <a:t>38874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['Juice WRLD']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Hurt 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223913075"/>
                  </a:ext>
                </a:extLst>
              </a:tr>
              <a:tr h="378003">
                <a:tc>
                  <a:txBody>
                    <a:bodyPr/>
                    <a:lstStyle/>
                    <a:p>
                      <a:pPr algn="r">
                        <a:lnSpc>
                          <a:spcPct val="107000"/>
                        </a:lnSpc>
                        <a:spcAft>
                          <a:spcPts val="1200"/>
                        </a:spcAft>
                      </a:pPr>
                      <a:r>
                        <a:rPr lang="en-IN" sz="1400">
                          <a:effectLst/>
                        </a:rPr>
                        <a:t>124119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['Gym Class Heroes', 'The-Dream']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Cookie Jar (feat. The-Dream)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2028885316"/>
                  </a:ext>
                </a:extLst>
              </a:tr>
              <a:tr h="365103">
                <a:tc>
                  <a:txBody>
                    <a:bodyPr/>
                    <a:lstStyle/>
                    <a:p>
                      <a:pPr algn="r">
                        <a:lnSpc>
                          <a:spcPct val="107000"/>
                        </a:lnSpc>
                        <a:spcAft>
                          <a:spcPts val="1200"/>
                        </a:spcAft>
                      </a:pPr>
                      <a:r>
                        <a:rPr lang="en-IN" sz="1400">
                          <a:effectLst/>
                        </a:rPr>
                        <a:t>38992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a:effectLst/>
                        </a:rPr>
                        <a:t>['Migos', 'Nicki Minaj', 'Cardi B']</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tc>
                  <a:txBody>
                    <a:bodyPr/>
                    <a:lstStyle/>
                    <a:p>
                      <a:pPr algn="r">
                        <a:lnSpc>
                          <a:spcPct val="107000"/>
                        </a:lnSpc>
                        <a:spcAft>
                          <a:spcPts val="1200"/>
                        </a:spcAft>
                      </a:pPr>
                      <a:r>
                        <a:rPr lang="en-IN" sz="1400" dirty="0">
                          <a:effectLst/>
                        </a:rPr>
                        <a:t>MotorSport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3125" marR="103125" marT="103125" marB="103125" anchor="ctr"/>
                </a:tc>
                <a:extLst>
                  <a:ext uri="{0D108BD9-81ED-4DB2-BD59-A6C34878D82A}">
                    <a16:rowId xmlns:a16="http://schemas.microsoft.com/office/drawing/2014/main" val="2593870811"/>
                  </a:ext>
                </a:extLst>
              </a:tr>
            </a:tbl>
          </a:graphicData>
        </a:graphic>
      </p:graphicFrame>
    </p:spTree>
    <p:extLst>
      <p:ext uri="{BB962C8B-B14F-4D97-AF65-F5344CB8AC3E}">
        <p14:creationId xmlns:p14="http://schemas.microsoft.com/office/powerpoint/2010/main" val="360798944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an man playing trumpet">
            <a:extLst>
              <a:ext uri="{FF2B5EF4-FFF2-40B4-BE49-F238E27FC236}">
                <a16:creationId xmlns:a16="http://schemas.microsoft.com/office/drawing/2014/main" id="{713EAE92-048C-E3DE-B581-A3BAA8330E4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3174" b="2557"/>
          <a:stretch/>
        </p:blipFill>
        <p:spPr>
          <a:xfrm>
            <a:off x="20" y="10"/>
            <a:ext cx="12191980" cy="6857990"/>
          </a:xfrm>
          <a:prstGeom prst="rect">
            <a:avLst/>
          </a:prstGeom>
        </p:spPr>
      </p:pic>
      <p:sp>
        <p:nvSpPr>
          <p:cNvPr id="2" name="Title 1">
            <a:extLst>
              <a:ext uri="{FF2B5EF4-FFF2-40B4-BE49-F238E27FC236}">
                <a16:creationId xmlns:a16="http://schemas.microsoft.com/office/drawing/2014/main" id="{A32DB059-3280-F70A-8951-D61163F7F4FD}"/>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dirty="0">
                <a:solidFill>
                  <a:schemeClr val="accent1">
                    <a:lumMod val="20000"/>
                    <a:lumOff val="80000"/>
                  </a:schemeClr>
                </a:solidFill>
              </a:rPr>
              <a:t>THANKS FOR GIVING YOUR PRECIOUS TIME</a:t>
            </a:r>
          </a:p>
        </p:txBody>
      </p:sp>
      <p:sp>
        <p:nvSpPr>
          <p:cNvPr id="6" name="TextBox 5">
            <a:extLst>
              <a:ext uri="{FF2B5EF4-FFF2-40B4-BE49-F238E27FC236}">
                <a16:creationId xmlns:a16="http://schemas.microsoft.com/office/drawing/2014/main" id="{89E9DF6A-0A48-A360-3D09-2905DF14DC58}"/>
              </a:ext>
            </a:extLst>
          </p:cNvPr>
          <p:cNvSpPr txBox="1"/>
          <p:nvPr/>
        </p:nvSpPr>
        <p:spPr>
          <a:xfrm>
            <a:off x="5748130" y="5393607"/>
            <a:ext cx="6609522" cy="1323439"/>
          </a:xfrm>
          <a:prstGeom prst="rect">
            <a:avLst/>
          </a:prstGeom>
          <a:noFill/>
        </p:spPr>
        <p:txBody>
          <a:bodyPr wrap="square" rtlCol="0">
            <a:spAutoFit/>
          </a:bodyPr>
          <a:lstStyle/>
          <a:p>
            <a:r>
              <a:rPr lang="en-IN" sz="4000" dirty="0">
                <a:solidFill>
                  <a:schemeClr val="accent2"/>
                </a:solidFill>
                <a:latin typeface="Dreaming Outloud Script Pro" panose="020B0604020202020204" pitchFamily="66" charset="0"/>
                <a:cs typeface="Dreaming Outloud Script Pro" panose="020B0604020202020204" pitchFamily="66" charset="0"/>
              </a:rPr>
              <a:t>Hope you listen to great music ahead</a:t>
            </a:r>
          </a:p>
        </p:txBody>
      </p:sp>
    </p:spTree>
    <p:extLst>
      <p:ext uri="{BB962C8B-B14F-4D97-AF65-F5344CB8AC3E}">
        <p14:creationId xmlns:p14="http://schemas.microsoft.com/office/powerpoint/2010/main" val="18832578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71B6-38FA-D236-FCAB-9E172DA091D9}"/>
              </a:ext>
            </a:extLst>
          </p:cNvPr>
          <p:cNvSpPr>
            <a:spLocks noGrp="1"/>
          </p:cNvSpPr>
          <p:nvPr>
            <p:ph type="title"/>
          </p:nvPr>
        </p:nvSpPr>
        <p:spPr>
          <a:xfrm>
            <a:off x="1154954" y="973668"/>
            <a:ext cx="8761413" cy="706964"/>
          </a:xfrm>
        </p:spPr>
        <p:txBody>
          <a:bodyPr>
            <a:normAutofit/>
          </a:bodyPr>
          <a:lstStyle/>
          <a:p>
            <a:pPr algn="ctr"/>
            <a:r>
              <a:rPr lang="en-IN" dirty="0">
                <a:solidFill>
                  <a:schemeClr val="accent1">
                    <a:lumMod val="20000"/>
                    <a:lumOff val="80000"/>
                  </a:schemeClr>
                </a:solidFill>
              </a:rPr>
              <a:t>MOTIVATION TO DO THIS PROJECT</a:t>
            </a:r>
          </a:p>
        </p:txBody>
      </p:sp>
      <p:sp>
        <p:nvSpPr>
          <p:cNvPr id="3" name="Content Placeholder 2">
            <a:extLst>
              <a:ext uri="{FF2B5EF4-FFF2-40B4-BE49-F238E27FC236}">
                <a16:creationId xmlns:a16="http://schemas.microsoft.com/office/drawing/2014/main" id="{0BF074F3-5416-AADF-0543-3B68814BCBE7}"/>
              </a:ext>
            </a:extLst>
          </p:cNvPr>
          <p:cNvSpPr>
            <a:spLocks noGrp="1"/>
          </p:cNvSpPr>
          <p:nvPr>
            <p:ph idx="1"/>
          </p:nvPr>
        </p:nvSpPr>
        <p:spPr>
          <a:xfrm>
            <a:off x="711200" y="2387600"/>
            <a:ext cx="10481734" cy="3632199"/>
          </a:xfrm>
        </p:spPr>
        <p:txBody>
          <a:bodyPr anchor="ctr">
            <a:noAutofit/>
          </a:bodyPr>
          <a:lstStyle/>
          <a:p>
            <a:pPr marL="0" indent="0">
              <a:lnSpc>
                <a:spcPct val="90000"/>
              </a:lnSpc>
              <a:buNone/>
            </a:pPr>
            <a:r>
              <a:rPr lang="en-US" sz="2400" dirty="0">
                <a:latin typeface="Tahoma" panose="020B0604030504040204" pitchFamily="34" charset="0"/>
                <a:ea typeface="Tahoma" panose="020B0604030504040204" pitchFamily="34" charset="0"/>
                <a:cs typeface="Tahoma" panose="020B0604030504040204" pitchFamily="34" charset="0"/>
              </a:rPr>
              <a:t>With the rise of digital content distribution, people now have access to music collections on an unprecedented scale. Commercial music libraries easily exceed 15 million songs, which vastly exceeds the listening capability of any single person. With millions of songs to choose from, people sometimes feel overwhelmed. Thus, an efficient music recommender system is necessary for the interest of both music service providers and customers. Users will have no more pain to make decisions on what to listen to while music companies can maintain their user group and attract new users by improving users’ satisfaction. </a:t>
            </a:r>
            <a:endParaRPr lang="en-IN"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22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206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6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2058" name="Picture 10" descr="Music - latest news, breaking stories and comment - The Independent">
            <a:extLst>
              <a:ext uri="{FF2B5EF4-FFF2-40B4-BE49-F238E27FC236}">
                <a16:creationId xmlns:a16="http://schemas.microsoft.com/office/drawing/2014/main" id="{7988D7B2-BF3B-E413-2B06-9AC634BFA2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31" r="22980" b="2"/>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71" name="Oval 207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73" name="Oval 207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6311DC-46BB-6574-361F-78CD1BD0E125}"/>
              </a:ext>
            </a:extLst>
          </p:cNvPr>
          <p:cNvSpPr>
            <a:spLocks noGrp="1"/>
          </p:cNvSpPr>
          <p:nvPr>
            <p:ph idx="1"/>
          </p:nvPr>
        </p:nvSpPr>
        <p:spPr>
          <a:xfrm>
            <a:off x="639098" y="934280"/>
            <a:ext cx="6135413" cy="5277678"/>
          </a:xfrm>
        </p:spPr>
        <p:txBody>
          <a:bodyPr anchor="ctr">
            <a:normAutofit fontScale="92500" lnSpcReduction="20000"/>
          </a:bodyPr>
          <a:lstStyle/>
          <a:p>
            <a:r>
              <a:rPr lang="en-IN" sz="2600" dirty="0">
                <a:solidFill>
                  <a:srgbClr val="FFFFFF"/>
                </a:solidFill>
                <a:effectLst/>
                <a:latin typeface="Tahoma" panose="020B0604030504040204" pitchFamily="34" charset="0"/>
                <a:ea typeface="Tahoma" panose="020B0604030504040204" pitchFamily="34" charset="0"/>
                <a:cs typeface="Tahoma" panose="020B0604030504040204" pitchFamily="34" charset="0"/>
              </a:rPr>
              <a:t>Art and music are human creations. Humankind and art cannot function without each other, people have always found music significant in their lives, whether for enjoyment in listening, the emotional response, performance or showing gratitude towards others. With the rise of digital content distribution, we have access to a vast music collection. With millions of songs to choose from, and sometimes is often challenging to find music of your taste. An average human being listens to 52(3minutes songs) daily. Thus, an efficient music recommender system is necessary for the interest of any art form for leisure and service to our human race. </a:t>
            </a:r>
          </a:p>
          <a:p>
            <a:endParaRPr lang="en-IN" dirty="0">
              <a:solidFill>
                <a:srgbClr val="FFFFFF"/>
              </a:solidFill>
            </a:endParaRPr>
          </a:p>
        </p:txBody>
      </p:sp>
    </p:spTree>
    <p:extLst>
      <p:ext uri="{BB962C8B-B14F-4D97-AF65-F5344CB8AC3E}">
        <p14:creationId xmlns:p14="http://schemas.microsoft.com/office/powerpoint/2010/main" val="14432228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4B07A-F80C-44C3-FDA8-0B7D7C34C299}"/>
              </a:ext>
            </a:extLst>
          </p:cNvPr>
          <p:cNvSpPr>
            <a:spLocks noGrp="1"/>
          </p:cNvSpPr>
          <p:nvPr>
            <p:ph type="title"/>
          </p:nvPr>
        </p:nvSpPr>
        <p:spPr/>
        <p:txBody>
          <a:bodyPr/>
          <a:lstStyle/>
          <a:p>
            <a:r>
              <a:rPr lang="en-IN" dirty="0">
                <a:solidFill>
                  <a:schemeClr val="accent2">
                    <a:lumMod val="40000"/>
                    <a:lumOff val="60000"/>
                  </a:schemeClr>
                </a:solidFill>
              </a:rPr>
              <a:t>SOME FACTS ABOUT </a:t>
            </a:r>
            <a:r>
              <a:rPr lang="en-IN" dirty="0">
                <a:solidFill>
                  <a:schemeClr val="accent1">
                    <a:lumMod val="20000"/>
                    <a:lumOff val="80000"/>
                  </a:schemeClr>
                </a:solidFill>
              </a:rPr>
              <a:t>MUSIC</a:t>
            </a:r>
          </a:p>
        </p:txBody>
      </p:sp>
      <p:sp>
        <p:nvSpPr>
          <p:cNvPr id="3" name="Content Placeholder 2">
            <a:extLst>
              <a:ext uri="{FF2B5EF4-FFF2-40B4-BE49-F238E27FC236}">
                <a16:creationId xmlns:a16="http://schemas.microsoft.com/office/drawing/2014/main" id="{D211D8C6-FDFC-0889-1AAE-AC0538EAD64F}"/>
              </a:ext>
            </a:extLst>
          </p:cNvPr>
          <p:cNvSpPr>
            <a:spLocks noGrp="1"/>
          </p:cNvSpPr>
          <p:nvPr>
            <p:ph idx="1"/>
          </p:nvPr>
        </p:nvSpPr>
        <p:spPr/>
        <p:txBody>
          <a:bodyPr/>
          <a:lstStyle/>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enhances running performance.</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Lowers Stress and improves health.</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Elevates your mood while driving.</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strengthens learning and memory.</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raises IQ and increases verbal intelligence.</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helps with anxiety.</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Clr>
                <a:schemeClr val="accent2"/>
              </a:buClr>
              <a:buFont typeface="+mj-lt"/>
              <a:buAutoNum type="arabicPeriod"/>
            </a:pPr>
            <a:r>
              <a:rPr lang="en-IN" sz="1800" spc="0" dirty="0">
                <a:ln w="9525" cap="flat" cmpd="sng" algn="ctr">
                  <a:noFill/>
                  <a:prstDash val="solid"/>
                  <a:round/>
                </a:ln>
                <a:solidFill>
                  <a:srgbClr val="000000"/>
                </a:solidFill>
                <a:effectLst>
                  <a:glow>
                    <a:srgbClr val="000000"/>
                  </a:glow>
                  <a:outerShdw blurRad="38100" dist="19050" dir="2700000" algn="tl">
                    <a:schemeClr val="dk1">
                      <a:alpha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Music helps in old age to counter loneliness.</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412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288F-6CE0-4A23-BBA4-D006FB8ECB41}"/>
              </a:ext>
            </a:extLst>
          </p:cNvPr>
          <p:cNvSpPr>
            <a:spLocks noGrp="1"/>
          </p:cNvSpPr>
          <p:nvPr>
            <p:ph type="title"/>
          </p:nvPr>
        </p:nvSpPr>
        <p:spPr>
          <a:xfrm>
            <a:off x="1154954" y="973668"/>
            <a:ext cx="8761413" cy="706964"/>
          </a:xfrm>
        </p:spPr>
        <p:txBody>
          <a:bodyPr>
            <a:normAutofit/>
          </a:bodyPr>
          <a:lstStyle/>
          <a:p>
            <a:r>
              <a:rPr lang="en-IN"/>
              <a:t>WHY RECOMMENDATION SYSTEM</a:t>
            </a:r>
            <a:endParaRPr lang="en-IN" dirty="0"/>
          </a:p>
        </p:txBody>
      </p:sp>
      <p:sp>
        <p:nvSpPr>
          <p:cNvPr id="3" name="Content Placeholder 2">
            <a:extLst>
              <a:ext uri="{FF2B5EF4-FFF2-40B4-BE49-F238E27FC236}">
                <a16:creationId xmlns:a16="http://schemas.microsoft.com/office/drawing/2014/main" id="{E1A1676E-34FC-A2FE-33F5-ED76C40B8F88}"/>
              </a:ext>
            </a:extLst>
          </p:cNvPr>
          <p:cNvSpPr>
            <a:spLocks noGrp="1"/>
          </p:cNvSpPr>
          <p:nvPr>
            <p:ph idx="1"/>
          </p:nvPr>
        </p:nvSpPr>
        <p:spPr>
          <a:xfrm>
            <a:off x="8186958" y="2899278"/>
            <a:ext cx="3458818" cy="1348774"/>
          </a:xfrm>
        </p:spPr>
        <p:txBody>
          <a:bodyPr anchor="ctr">
            <a:noAutofit/>
          </a:bodyPr>
          <a:lstStyle/>
          <a:p>
            <a:pPr marL="0" indent="0">
              <a:lnSpc>
                <a:spcPct val="90000"/>
              </a:lnSpc>
              <a:spcAft>
                <a:spcPts val="800"/>
              </a:spcAft>
              <a:buNone/>
            </a:pPr>
            <a:r>
              <a:rPr lang="en-IN" sz="2400" dirty="0">
                <a:ln>
                  <a:noFill/>
                </a:ln>
                <a:effectLst>
                  <a:outerShdw blurRad="38100" dist="19050" dir="2700000" algn="tl">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As we know music industry will </a:t>
            </a:r>
            <a:r>
              <a:rPr lang="en-IN" sz="2400" dirty="0">
                <a:effectLst>
                  <a:outerShdw blurRad="38100" dist="19050" dir="2700000" algn="tl">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grow steadily with data mentioned here</a:t>
            </a:r>
            <a:endParaRPr lang="en-IN" sz="2400" dirty="0"/>
          </a:p>
        </p:txBody>
      </p:sp>
      <p:pic>
        <p:nvPicPr>
          <p:cNvPr id="4" name="Picture 3" descr="Cover image for MIDIA RESEARCH 2018–2026 STREAMING MUSIC FORECASTS">
            <a:extLst>
              <a:ext uri="{FF2B5EF4-FFF2-40B4-BE49-F238E27FC236}">
                <a16:creationId xmlns:a16="http://schemas.microsoft.com/office/drawing/2014/main" id="{4A262FDA-DD45-F5FF-0C6E-75B9EEDB06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2" b="-713"/>
          <a:stretch/>
        </p:blipFill>
        <p:spPr bwMode="auto">
          <a:xfrm>
            <a:off x="457200" y="2352626"/>
            <a:ext cx="7464811" cy="4283765"/>
          </a:xfrm>
          <a:prstGeom prst="roundRect">
            <a:avLst>
              <a:gd name="adj" fmla="val 1858"/>
            </a:avLst>
          </a:prstGeom>
          <a:noFill/>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6330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0182D4-E758-930E-A7D5-EE90CDE3DA77}"/>
              </a:ext>
            </a:extLst>
          </p:cNvPr>
          <p:cNvSpPr>
            <a:spLocks noGrp="1"/>
          </p:cNvSpPr>
          <p:nvPr>
            <p:ph type="subTitle" idx="1"/>
          </p:nvPr>
        </p:nvSpPr>
        <p:spPr>
          <a:xfrm>
            <a:off x="1154955" y="1003852"/>
            <a:ext cx="8825658" cy="4634948"/>
          </a:xfrm>
        </p:spPr>
        <p:txBody>
          <a:bodyPr/>
          <a:lstStyle/>
          <a:p>
            <a:pPr algn="ctr">
              <a:lnSpc>
                <a:spcPct val="107000"/>
              </a:lnSpc>
              <a:spcAft>
                <a:spcPts val="800"/>
              </a:spcAft>
            </a:pPr>
            <a:r>
              <a:rPr lang="en-IN" sz="1800" dirty="0">
                <a:ln>
                  <a:noFill/>
                </a:ln>
                <a:solidFill>
                  <a:schemeClr val="accent1">
                    <a:lumMod val="20000"/>
                    <a:lumOff val="80000"/>
                  </a:schemeClr>
                </a:solidFill>
                <a:effectLst>
                  <a:outerShdw blurRad="38100" dist="19050" dir="2700000" algn="tl">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to help this industry grow in a linear way we need to build the interest of the new generation and let the older generation remain interested in newer music which is similar to older music. The motivation of this project is the same for both the generation as a newer generation should not forget the classical and folk music genre which is getting absolute in today’s world and let the older generation enjoy music as before.</a:t>
            </a:r>
            <a:endParaRPr lang="en-IN"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ln>
                  <a:noFill/>
                </a:ln>
                <a:solidFill>
                  <a:schemeClr val="accent1">
                    <a:lumMod val="20000"/>
                    <a:lumOff val="80000"/>
                  </a:schemeClr>
                </a:solidFill>
                <a:effectLst>
                  <a:outerShdw blurRad="38100" dist="19050" dir="2700000" algn="tl">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A recommendation system helps the user to get a personalized recommendation, helps the user to take the correct decision in their online transaction, increase sale and redefine the user’s web browsing and e-shopping experience. We have taken one of the implementations of recommendation system in music streaming platform.</a:t>
            </a:r>
            <a:endParaRPr lang="en-IN"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5700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6C33-1B3A-F96D-68F5-6081A24825A4}"/>
              </a:ext>
            </a:extLst>
          </p:cNvPr>
          <p:cNvSpPr>
            <a:spLocks noGrp="1"/>
          </p:cNvSpPr>
          <p:nvPr>
            <p:ph type="title"/>
          </p:nvPr>
        </p:nvSpPr>
        <p:spPr/>
        <p:txBody>
          <a:bodyPr/>
          <a:lstStyle/>
          <a:p>
            <a:pPr algn="ctr"/>
            <a:r>
              <a:rPr lang="en-IN" dirty="0">
                <a:solidFill>
                  <a:schemeClr val="accent1">
                    <a:lumMod val="20000"/>
                    <a:lumOff val="80000"/>
                  </a:schemeClr>
                </a:solidFill>
              </a:rPr>
              <a:t>PROJECT DESCRIPTION</a:t>
            </a:r>
          </a:p>
        </p:txBody>
      </p:sp>
      <p:sp>
        <p:nvSpPr>
          <p:cNvPr id="3" name="Content Placeholder 2">
            <a:extLst>
              <a:ext uri="{FF2B5EF4-FFF2-40B4-BE49-F238E27FC236}">
                <a16:creationId xmlns:a16="http://schemas.microsoft.com/office/drawing/2014/main" id="{4095AC00-87F7-40D2-5824-D94CE5405CF6}"/>
              </a:ext>
            </a:extLst>
          </p:cNvPr>
          <p:cNvSpPr>
            <a:spLocks noGrp="1"/>
          </p:cNvSpPr>
          <p:nvPr>
            <p:ph idx="1"/>
          </p:nvPr>
        </p:nvSpPr>
        <p:spPr>
          <a:xfrm>
            <a:off x="487017" y="2484782"/>
            <a:ext cx="11062252" cy="3624470"/>
          </a:xfrm>
        </p:spPr>
        <p:txBody>
          <a:bodyPr>
            <a:normAutofit fontScale="85000" lnSpcReduction="20000"/>
          </a:bodyPr>
          <a:lstStyle/>
          <a:p>
            <a:pPr marL="0" indent="0">
              <a:lnSpc>
                <a:spcPct val="107000"/>
              </a:lnSpc>
              <a:spcAft>
                <a:spcPts val="800"/>
              </a:spcAft>
              <a:buNone/>
              <a:tabLst>
                <a:tab pos="4962525" algn="l"/>
              </a:tabLst>
            </a:pPr>
            <a:r>
              <a:rPr lang="en-IN" sz="2000" dirty="0">
                <a:effectLst/>
                <a:latin typeface="Tahoma" panose="020B0604030504040204" pitchFamily="34" charset="0"/>
                <a:ea typeface="Calibri" panose="020F0502020204030204" pitchFamily="34" charset="0"/>
                <a:cs typeface="Times New Roman" panose="02020603050405020304" pitchFamily="18" charset="0"/>
              </a:rPr>
              <a:t>This project is based on the Spotify dataset of music which is suggested by my project mentor Ms </a:t>
            </a:r>
            <a:r>
              <a:rPr lang="en-IN" sz="2000" dirty="0" err="1">
                <a:effectLst/>
                <a:latin typeface="Tahoma" panose="020B0604030504040204" pitchFamily="34" charset="0"/>
                <a:ea typeface="Calibri" panose="020F0502020204030204" pitchFamily="34" charset="0"/>
                <a:cs typeface="Times New Roman" panose="02020603050405020304" pitchFamily="18" charset="0"/>
              </a:rPr>
              <a:t>Vishu</a:t>
            </a:r>
            <a:r>
              <a:rPr lang="en-IN" sz="2000" dirty="0">
                <a:effectLst/>
                <a:latin typeface="Tahoma" panose="020B0604030504040204" pitchFamily="34" charset="0"/>
                <a:ea typeface="Calibri" panose="020F0502020204030204" pitchFamily="34" charset="0"/>
                <a:cs typeface="Times New Roman" panose="02020603050405020304" pitchFamily="18" charset="0"/>
              </a:rPr>
              <a:t> Tyagi ma’am. My music recommendation system is large-scale and is non-personalised i.e., the data is not oriented for a single user The dataset has relevant data from 1970 to 2021 in altered form. We learn from many factors like, let us understand some factors on which songs are getting recommended.</a:t>
            </a: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Acoustics: - sound produced by the musical instrument which is not electronically modified</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Artists: - singer who sang the song</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Energy: -it represents intensity and activity</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Song Id: -to manage songs in the application id is given</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Liveness: -how many vocals are participating </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Valence: -determine track is happy or sad</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rgbClr val="5B9BD5"/>
              </a:buClr>
              <a:buFont typeface="+mj-lt"/>
              <a:buAutoNum type="arabicPeriod"/>
            </a:pPr>
            <a:r>
              <a:rPr lang="en-IN" sz="18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Calibri" panose="020F0502020204030204" pitchFamily="34" charset="0"/>
                <a:cs typeface="Times New Roman" panose="02020603050405020304" pitchFamily="18" charset="0"/>
              </a:rPr>
              <a:t>Year: -release year of song/track</a:t>
            </a: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962525" algn="l"/>
              </a:tabLs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433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04D45C-D449-9186-9ABD-5E8EEF6D26BC}"/>
              </a:ext>
            </a:extLst>
          </p:cNvPr>
          <p:cNvSpPr>
            <a:spLocks noGrp="1"/>
          </p:cNvSpPr>
          <p:nvPr>
            <p:ph idx="1"/>
          </p:nvPr>
        </p:nvSpPr>
        <p:spPr/>
        <p:txBody>
          <a:bodyPr>
            <a:normAutofit fontScale="92500"/>
          </a:bodyPr>
          <a:lstStyle/>
          <a:p>
            <a:r>
              <a:rPr lang="en-IN" sz="1800" dirty="0">
                <a:effectLst/>
                <a:latin typeface="Tahoma" panose="020B0604030504040204" pitchFamily="34" charset="0"/>
                <a:ea typeface="Calibri" panose="020F0502020204030204" pitchFamily="34" charset="0"/>
                <a:cs typeface="Times New Roman" panose="02020603050405020304" pitchFamily="18" charset="0"/>
              </a:rPr>
              <a:t>First, we analyse the data in a CSV file and check the correlation of features of songs with each other correlation simply defines the relationship among two variables. We used the most popular correlation i.e. Pearson.it returns a value between -1 to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962525" algn="l"/>
              </a:tabLst>
            </a:pPr>
            <a:r>
              <a:rPr lang="en-IN" sz="1800" dirty="0">
                <a:effectLst/>
                <a:latin typeface="Tahoma" panose="020B0604030504040204" pitchFamily="34" charset="0"/>
                <a:ea typeface="Calibri" panose="020F0502020204030204" pitchFamily="34" charset="0"/>
                <a:cs typeface="Times New Roman" panose="02020603050405020304" pitchFamily="18" charset="0"/>
              </a:rPr>
              <a:t>Now we will normalise the dataset to have scalability in the project. The question arises why we need scalability, we know we will measure the distance of songs between each other, but it is not possible as all have different scales to incubate in the project. It can be implemented in 2 steps: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rgbClr val="5B9BD5"/>
              </a:buClr>
              <a:buFont typeface="+mj-lt"/>
              <a:buAutoNum type="arabicPeriod"/>
              <a:tabLst>
                <a:tab pos="4962525" algn="l"/>
              </a:tabLst>
            </a:pPr>
            <a:r>
              <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Find max and min values.</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rgbClr val="5B9BD5"/>
              </a:buClr>
              <a:buFont typeface="+mj-lt"/>
              <a:buAutoNum type="arabicPeriod"/>
              <a:tabLst>
                <a:tab pos="4962525" algn="l"/>
              </a:tabLst>
            </a:pPr>
            <a:r>
              <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Tahoma" panose="020B0604030504040204" pitchFamily="34" charset="0"/>
                <a:ea typeface="Calibri" panose="020F0502020204030204" pitchFamily="34" charset="0"/>
                <a:cs typeface="Times New Roman" panose="02020603050405020304" pitchFamily="18" charset="0"/>
              </a:rPr>
              <a:t>Value of each data is subtracted from the min value and divided by the difference of max and min. </a:t>
            </a:r>
            <a:endParaRPr lang="en-IN" sz="1800" spc="0" dirty="0">
              <a:ln w="9525" cap="flat" cmpd="sng" algn="ctr">
                <a:solidFill>
                  <a:srgbClr val="FFFFFF"/>
                </a:solidFill>
                <a:prstDash val="solid"/>
                <a:round/>
              </a:ln>
              <a:effectLst>
                <a:glow>
                  <a:srgbClr val="000000"/>
                </a:glow>
                <a:outerShdw blurRad="12700" dist="38100" dir="2700000" algn="tl">
                  <a:schemeClr val="accent5">
                    <a:lumMod val="60000"/>
                    <a:lumOff val="40000"/>
                  </a:schemeClr>
                </a:outerShdw>
                <a:reflection stA="0" endPos="0" fadeDir="0" sx="0" s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262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39055-5F76-050C-58D6-DFD64FFE1B59}"/>
              </a:ext>
            </a:extLst>
          </p:cNvPr>
          <p:cNvSpPr>
            <a:spLocks noGrp="1"/>
          </p:cNvSpPr>
          <p:nvPr>
            <p:ph idx="1"/>
          </p:nvPr>
        </p:nvSpPr>
        <p:spPr/>
        <p:txBody>
          <a:bodyPr/>
          <a:lstStyle/>
          <a:p>
            <a:pPr>
              <a:lnSpc>
                <a:spcPct val="107000"/>
              </a:lnSpc>
              <a:spcAft>
                <a:spcPts val="800"/>
              </a:spcAft>
              <a:tabLst>
                <a:tab pos="4962525" algn="l"/>
              </a:tabLst>
            </a:pPr>
            <a:r>
              <a:rPr lang="en-IN" sz="1800" dirty="0">
                <a:effectLst/>
                <a:latin typeface="Tahoma" panose="020B0604030504040204" pitchFamily="34" charset="0"/>
                <a:ea typeface="Calibri" panose="020F0502020204030204" pitchFamily="34" charset="0"/>
                <a:cs typeface="Times New Roman" panose="02020603050405020304" pitchFamily="18" charset="0"/>
              </a:rPr>
              <a:t>Now we will do clustering of data from dataset. The algorithm we used here is K-Means Clustering.  K means groups we form for our data(we used 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ahoma" panose="020B0604030504040204" pitchFamily="34" charset="0"/>
                <a:ea typeface="Calibri" panose="020F0502020204030204" pitchFamily="34" charset="0"/>
              </a:rPr>
              <a:t>Now after applying this algorithm, we found that there are many versions of the same song then we use a content-based filtering recommendation system. here similar features of a song are recommended, to check the similarity between songs we will find the Manhattan </a:t>
            </a:r>
            <a:r>
              <a:rPr lang="en-IN" sz="1800" dirty="0">
                <a:effectLst/>
                <a:latin typeface="Tahoma" panose="020B0604030504040204" pitchFamily="34" charset="0"/>
                <a:ea typeface="Calibri" panose="020F0502020204030204" pitchFamily="34" charset="0"/>
                <a:cs typeface="Times New Roman" panose="02020603050405020304" pitchFamily="18" charset="0"/>
              </a:rPr>
              <a:t>distance of all features of the given input and in the case of a similar song we will take account of the oldest version of that song.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1265572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94</TotalTime>
  <Words>947</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vt:lpstr>
      <vt:lpstr>Century Gothic</vt:lpstr>
      <vt:lpstr>Courier New</vt:lpstr>
      <vt:lpstr>Dreaming Outloud Script Pro</vt:lpstr>
      <vt:lpstr>Segoe UI</vt:lpstr>
      <vt:lpstr>Tahoma</vt:lpstr>
      <vt:lpstr>Times New Roman</vt:lpstr>
      <vt:lpstr>Wingdings 3</vt:lpstr>
      <vt:lpstr>Ion Boardroom</vt:lpstr>
      <vt:lpstr>Music Recommendation System</vt:lpstr>
      <vt:lpstr>MOTIVATION TO DO THIS PROJECT</vt:lpstr>
      <vt:lpstr>PowerPoint Presentation</vt:lpstr>
      <vt:lpstr>SOME FACTS ABOUT MUSIC</vt:lpstr>
      <vt:lpstr>WHY RECOMMENDATION SYSTEM</vt:lpstr>
      <vt:lpstr>PowerPoint Presentation</vt:lpstr>
      <vt:lpstr>PROJECT DESCRIPTION</vt:lpstr>
      <vt:lpstr>PowerPoint Presentation</vt:lpstr>
      <vt:lpstr>PowerPoint Presentation</vt:lpstr>
      <vt:lpstr>recommender=AakarshanRecommender(data) recommender.get_recommendations('Venom', 8) 100%|██████████| 174387/174387 [00:12&lt;00:00, 13587.35it/s] Out[136]:</vt:lpstr>
      <vt:lpstr>THANKS FOR GIVING YOUR PRECIOUS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Recommendation System</dc:title>
  <dc:creator>aakarshan bhardwaj</dc:creator>
  <cp:lastModifiedBy>aakarshan bhardwaj</cp:lastModifiedBy>
  <cp:revision>2</cp:revision>
  <dcterms:created xsi:type="dcterms:W3CDTF">2022-06-29T17:11:31Z</dcterms:created>
  <dcterms:modified xsi:type="dcterms:W3CDTF">2022-06-29T18:46:31Z</dcterms:modified>
</cp:coreProperties>
</file>